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sldIdLst>
    <p:sldId id="256" r:id="rId5"/>
    <p:sldId id="262" r:id="rId6"/>
    <p:sldId id="261" r:id="rId7"/>
    <p:sldId id="263" r:id="rId8"/>
    <p:sldId id="260" r:id="rId9"/>
    <p:sldId id="266" r:id="rId10"/>
    <p:sldId id="279" r:id="rId11"/>
    <p:sldId id="267" r:id="rId12"/>
    <p:sldId id="265" r:id="rId13"/>
    <p:sldId id="274" r:id="rId14"/>
    <p:sldId id="280" r:id="rId15"/>
    <p:sldId id="281" r:id="rId16"/>
    <p:sldId id="275" r:id="rId17"/>
    <p:sldId id="276" r:id="rId18"/>
    <p:sldId id="277" r:id="rId19"/>
    <p:sldId id="268" r:id="rId20"/>
    <p:sldId id="271" r:id="rId21"/>
    <p:sldId id="270" r:id="rId22"/>
    <p:sldId id="27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88444" autoAdjust="0"/>
  </p:normalViewPr>
  <p:slideViewPr>
    <p:cSldViewPr snapToGrid="0" snapToObjects="1">
      <p:cViewPr varScale="1">
        <p:scale>
          <a:sx n="80" d="100"/>
          <a:sy n="80" d="100"/>
        </p:scale>
        <p:origin x="9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4_2">
  <dgm:title val=""/>
  <dgm:desc val=""/>
  <dgm:catLst>
    <dgm:cat type="accent4" pri="14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E61AA1-90A2-4BAE-89C2-BC5ED5D5650D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4_2" csCatId="accent4" phldr="1"/>
      <dgm:spPr/>
      <dgm:t>
        <a:bodyPr/>
        <a:lstStyle/>
        <a:p>
          <a:endParaRPr lang="en-US"/>
        </a:p>
      </dgm:t>
    </dgm:pt>
    <dgm:pt modelId="{30992344-5794-4514-88E0-CD78E0E245B4}">
      <dgm:prSet/>
      <dgm:spPr/>
      <dgm:t>
        <a:bodyPr/>
        <a:lstStyle/>
        <a:p>
          <a:pPr>
            <a:defRPr cap="all"/>
          </a:pPr>
          <a:r>
            <a:rPr lang="en-US" dirty="0"/>
            <a:t>Operators</a:t>
          </a:r>
        </a:p>
      </dgm:t>
    </dgm:pt>
    <dgm:pt modelId="{ED04D406-DA4B-451E-919B-68B31CB41732}" type="parTrans" cxnId="{D8B7D139-9062-41B0-B425-5667D6FA1C7F}">
      <dgm:prSet/>
      <dgm:spPr/>
      <dgm:t>
        <a:bodyPr/>
        <a:lstStyle/>
        <a:p>
          <a:endParaRPr lang="en-US"/>
        </a:p>
      </dgm:t>
    </dgm:pt>
    <dgm:pt modelId="{56F6A133-B0B7-4C92-A4AF-B3D4DC6E62C2}" type="sibTrans" cxnId="{D8B7D139-9062-41B0-B425-5667D6FA1C7F}">
      <dgm:prSet/>
      <dgm:spPr/>
      <dgm:t>
        <a:bodyPr/>
        <a:lstStyle/>
        <a:p>
          <a:endParaRPr lang="en-US"/>
        </a:p>
      </dgm:t>
    </dgm:pt>
    <dgm:pt modelId="{441F4060-8113-401F-9617-9884BC10C0B1}">
      <dgm:prSet/>
      <dgm:spPr/>
      <dgm:t>
        <a:bodyPr/>
        <a:lstStyle/>
        <a:p>
          <a:pPr>
            <a:defRPr cap="all"/>
          </a:pPr>
          <a:r>
            <a:rPr lang="en-US"/>
            <a:t>DataTypes</a:t>
          </a:r>
        </a:p>
      </dgm:t>
    </dgm:pt>
    <dgm:pt modelId="{4FE3AF52-E7D3-49AF-8EE8-FDD7A6A74848}" type="parTrans" cxnId="{25C4F66A-41EA-44E3-9CB6-C7DE35377FDD}">
      <dgm:prSet/>
      <dgm:spPr/>
      <dgm:t>
        <a:bodyPr/>
        <a:lstStyle/>
        <a:p>
          <a:endParaRPr lang="en-US"/>
        </a:p>
      </dgm:t>
    </dgm:pt>
    <dgm:pt modelId="{3EBD0B94-9367-4050-8CA9-A50B74697C78}" type="sibTrans" cxnId="{25C4F66A-41EA-44E3-9CB6-C7DE35377FDD}">
      <dgm:prSet/>
      <dgm:spPr/>
      <dgm:t>
        <a:bodyPr/>
        <a:lstStyle/>
        <a:p>
          <a:endParaRPr lang="en-US"/>
        </a:p>
      </dgm:t>
    </dgm:pt>
    <dgm:pt modelId="{ED136D30-6B1B-4A32-8E98-267ACFD50B97}">
      <dgm:prSet/>
      <dgm:spPr/>
      <dgm:t>
        <a:bodyPr/>
        <a:lstStyle/>
        <a:p>
          <a:pPr>
            <a:defRPr cap="all"/>
          </a:pPr>
          <a:r>
            <a:rPr lang="en-US" dirty="0"/>
            <a:t>Variables</a:t>
          </a:r>
        </a:p>
      </dgm:t>
    </dgm:pt>
    <dgm:pt modelId="{37657D2A-EA9F-44D2-85B5-80EA0D9BB8A2}" type="parTrans" cxnId="{296F49B5-1ECE-49C3-A693-DC8CF64887F6}">
      <dgm:prSet/>
      <dgm:spPr/>
      <dgm:t>
        <a:bodyPr/>
        <a:lstStyle/>
        <a:p>
          <a:endParaRPr lang="en-US"/>
        </a:p>
      </dgm:t>
    </dgm:pt>
    <dgm:pt modelId="{74D10ECD-8538-4978-9790-383FFC7D0B95}" type="sibTrans" cxnId="{296F49B5-1ECE-49C3-A693-DC8CF64887F6}">
      <dgm:prSet/>
      <dgm:spPr/>
      <dgm:t>
        <a:bodyPr/>
        <a:lstStyle/>
        <a:p>
          <a:endParaRPr lang="en-US"/>
        </a:p>
      </dgm:t>
    </dgm:pt>
    <dgm:pt modelId="{B46F2D45-96AA-417C-9076-D695C2BDCC5A}" type="pres">
      <dgm:prSet presAssocID="{63E61AA1-90A2-4BAE-89C2-BC5ED5D5650D}" presName="root" presStyleCnt="0">
        <dgm:presLayoutVars>
          <dgm:dir/>
          <dgm:resizeHandles val="exact"/>
        </dgm:presLayoutVars>
      </dgm:prSet>
      <dgm:spPr/>
    </dgm:pt>
    <dgm:pt modelId="{03D90319-A734-47B3-A5AA-5B652D59E20F}" type="pres">
      <dgm:prSet presAssocID="{30992344-5794-4514-88E0-CD78E0E245B4}" presName="compNode" presStyleCnt="0"/>
      <dgm:spPr/>
    </dgm:pt>
    <dgm:pt modelId="{D3573EA5-C70A-4E01-8B16-C9A9117B1E23}" type="pres">
      <dgm:prSet presAssocID="{30992344-5794-4514-88E0-CD78E0E245B4}" presName="iconBgRect" presStyleLbl="bgShp" presStyleIdx="0" presStyleCnt="3"/>
      <dgm:spPr/>
    </dgm:pt>
    <dgm:pt modelId="{BF60EC15-F2A4-4979-8FAA-65A89B1C2ED0}" type="pres">
      <dgm:prSet presAssocID="{30992344-5794-4514-88E0-CD78E0E245B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9FC41A43-1CB9-4ED7-B209-C5AA0AE7F108}" type="pres">
      <dgm:prSet presAssocID="{30992344-5794-4514-88E0-CD78E0E245B4}" presName="spaceRect" presStyleCnt="0"/>
      <dgm:spPr/>
    </dgm:pt>
    <dgm:pt modelId="{D745DA5C-34BF-46B4-8674-2C358C4D7603}" type="pres">
      <dgm:prSet presAssocID="{30992344-5794-4514-88E0-CD78E0E245B4}" presName="textRect" presStyleLbl="revTx" presStyleIdx="0" presStyleCnt="3">
        <dgm:presLayoutVars>
          <dgm:chMax val="1"/>
          <dgm:chPref val="1"/>
        </dgm:presLayoutVars>
      </dgm:prSet>
      <dgm:spPr/>
    </dgm:pt>
    <dgm:pt modelId="{74AF04DF-329F-46E0-906F-88FD0AB23D3A}" type="pres">
      <dgm:prSet presAssocID="{56F6A133-B0B7-4C92-A4AF-B3D4DC6E62C2}" presName="sibTrans" presStyleCnt="0"/>
      <dgm:spPr/>
    </dgm:pt>
    <dgm:pt modelId="{6EDF786E-4F6D-46CE-82A2-0F6796F2B154}" type="pres">
      <dgm:prSet presAssocID="{441F4060-8113-401F-9617-9884BC10C0B1}" presName="compNode" presStyleCnt="0"/>
      <dgm:spPr/>
    </dgm:pt>
    <dgm:pt modelId="{8F7EBF5D-BD0C-494C-ADA9-0FC29DF4E669}" type="pres">
      <dgm:prSet presAssocID="{441F4060-8113-401F-9617-9884BC10C0B1}" presName="iconBgRect" presStyleLbl="bgShp" presStyleIdx="1" presStyleCnt="3"/>
      <dgm:spPr/>
    </dgm:pt>
    <dgm:pt modelId="{1937552B-65A6-4289-964A-4D8EA33ED585}" type="pres">
      <dgm:prSet presAssocID="{441F4060-8113-401F-9617-9884BC10C0B1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954CD666-D19F-49A2-8B3D-A830F0280AF9}" type="pres">
      <dgm:prSet presAssocID="{441F4060-8113-401F-9617-9884BC10C0B1}" presName="spaceRect" presStyleCnt="0"/>
      <dgm:spPr/>
    </dgm:pt>
    <dgm:pt modelId="{A0959127-4578-4E91-9635-F36DE5FDA18B}" type="pres">
      <dgm:prSet presAssocID="{441F4060-8113-401F-9617-9884BC10C0B1}" presName="textRect" presStyleLbl="revTx" presStyleIdx="1" presStyleCnt="3">
        <dgm:presLayoutVars>
          <dgm:chMax val="1"/>
          <dgm:chPref val="1"/>
        </dgm:presLayoutVars>
      </dgm:prSet>
      <dgm:spPr/>
    </dgm:pt>
    <dgm:pt modelId="{25D5B1DC-58F0-46ED-8780-7ACE45C97A21}" type="pres">
      <dgm:prSet presAssocID="{3EBD0B94-9367-4050-8CA9-A50B74697C78}" presName="sibTrans" presStyleCnt="0"/>
      <dgm:spPr/>
    </dgm:pt>
    <dgm:pt modelId="{B793F86D-A1A4-4CC2-BF25-FBAB08734B9C}" type="pres">
      <dgm:prSet presAssocID="{ED136D30-6B1B-4A32-8E98-267ACFD50B97}" presName="compNode" presStyleCnt="0"/>
      <dgm:spPr/>
    </dgm:pt>
    <dgm:pt modelId="{592FDF6F-3DA4-4451-950A-CEE6D1C91639}" type="pres">
      <dgm:prSet presAssocID="{ED136D30-6B1B-4A32-8E98-267ACFD50B97}" presName="iconBgRect" presStyleLbl="bgShp" presStyleIdx="2" presStyleCnt="3"/>
      <dgm:spPr/>
    </dgm:pt>
    <dgm:pt modelId="{B24D23FB-69D1-439B-8859-1A377D2FEED1}" type="pres">
      <dgm:prSet presAssocID="{ED136D30-6B1B-4A32-8E98-267ACFD50B97}" presName="iconRect" presStyleLbl="node1" presStyleIdx="2" presStyleCnt="3"/>
      <dgm:spPr>
        <a:blipFill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</dgm:spPr>
    </dgm:pt>
    <dgm:pt modelId="{FAAC47EC-A219-4522-8A87-F24342AD7CF2}" type="pres">
      <dgm:prSet presAssocID="{ED136D30-6B1B-4A32-8E98-267ACFD50B97}" presName="spaceRect" presStyleCnt="0"/>
      <dgm:spPr/>
    </dgm:pt>
    <dgm:pt modelId="{49960B3A-17F5-4DE3-B225-ECCDA0566359}" type="pres">
      <dgm:prSet presAssocID="{ED136D30-6B1B-4A32-8E98-267ACFD50B9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C56B102-9C35-459A-889E-42408CCE6226}" type="presOf" srcId="{ED136D30-6B1B-4A32-8E98-267ACFD50B97}" destId="{49960B3A-17F5-4DE3-B225-ECCDA0566359}" srcOrd="0" destOrd="0" presId="urn:microsoft.com/office/officeart/2018/5/layout/IconCircleLabelList"/>
    <dgm:cxn modelId="{D8B7D139-9062-41B0-B425-5667D6FA1C7F}" srcId="{63E61AA1-90A2-4BAE-89C2-BC5ED5D5650D}" destId="{30992344-5794-4514-88E0-CD78E0E245B4}" srcOrd="0" destOrd="0" parTransId="{ED04D406-DA4B-451E-919B-68B31CB41732}" sibTransId="{56F6A133-B0B7-4C92-A4AF-B3D4DC6E62C2}"/>
    <dgm:cxn modelId="{25C4F66A-41EA-44E3-9CB6-C7DE35377FDD}" srcId="{63E61AA1-90A2-4BAE-89C2-BC5ED5D5650D}" destId="{441F4060-8113-401F-9617-9884BC10C0B1}" srcOrd="1" destOrd="0" parTransId="{4FE3AF52-E7D3-49AF-8EE8-FDD7A6A74848}" sibTransId="{3EBD0B94-9367-4050-8CA9-A50B74697C78}"/>
    <dgm:cxn modelId="{6473909C-6AF6-413D-A071-77AEC0FA5973}" type="presOf" srcId="{30992344-5794-4514-88E0-CD78E0E245B4}" destId="{D745DA5C-34BF-46B4-8674-2C358C4D7603}" srcOrd="0" destOrd="0" presId="urn:microsoft.com/office/officeart/2018/5/layout/IconCircleLabelList"/>
    <dgm:cxn modelId="{296F49B5-1ECE-49C3-A693-DC8CF64887F6}" srcId="{63E61AA1-90A2-4BAE-89C2-BC5ED5D5650D}" destId="{ED136D30-6B1B-4A32-8E98-267ACFD50B97}" srcOrd="2" destOrd="0" parTransId="{37657D2A-EA9F-44D2-85B5-80EA0D9BB8A2}" sibTransId="{74D10ECD-8538-4978-9790-383FFC7D0B95}"/>
    <dgm:cxn modelId="{F00D03DC-EC48-4CC5-8167-085952E424A1}" type="presOf" srcId="{63E61AA1-90A2-4BAE-89C2-BC5ED5D5650D}" destId="{B46F2D45-96AA-417C-9076-D695C2BDCC5A}" srcOrd="0" destOrd="0" presId="urn:microsoft.com/office/officeart/2018/5/layout/IconCircleLabelList"/>
    <dgm:cxn modelId="{39F60BFE-2877-4921-9ED2-BADEEC1882BE}" type="presOf" srcId="{441F4060-8113-401F-9617-9884BC10C0B1}" destId="{A0959127-4578-4E91-9635-F36DE5FDA18B}" srcOrd="0" destOrd="0" presId="urn:microsoft.com/office/officeart/2018/5/layout/IconCircleLabelList"/>
    <dgm:cxn modelId="{D1C057B7-A6C7-4A19-BB5C-9643331F8B60}" type="presParOf" srcId="{B46F2D45-96AA-417C-9076-D695C2BDCC5A}" destId="{03D90319-A734-47B3-A5AA-5B652D59E20F}" srcOrd="0" destOrd="0" presId="urn:microsoft.com/office/officeart/2018/5/layout/IconCircleLabelList"/>
    <dgm:cxn modelId="{E0BA88C2-DE5B-4A54-A277-5A22945174CD}" type="presParOf" srcId="{03D90319-A734-47B3-A5AA-5B652D59E20F}" destId="{D3573EA5-C70A-4E01-8B16-C9A9117B1E23}" srcOrd="0" destOrd="0" presId="urn:microsoft.com/office/officeart/2018/5/layout/IconCircleLabelList"/>
    <dgm:cxn modelId="{03D6E267-3EEA-421B-8024-AD81F59DB523}" type="presParOf" srcId="{03D90319-A734-47B3-A5AA-5B652D59E20F}" destId="{BF60EC15-F2A4-4979-8FAA-65A89B1C2ED0}" srcOrd="1" destOrd="0" presId="urn:microsoft.com/office/officeart/2018/5/layout/IconCircleLabelList"/>
    <dgm:cxn modelId="{E62872B9-6FE0-4A68-AED3-9B6ACF2B214A}" type="presParOf" srcId="{03D90319-A734-47B3-A5AA-5B652D59E20F}" destId="{9FC41A43-1CB9-4ED7-B209-C5AA0AE7F108}" srcOrd="2" destOrd="0" presId="urn:microsoft.com/office/officeart/2018/5/layout/IconCircleLabelList"/>
    <dgm:cxn modelId="{411A2CFE-A610-41BB-BF2A-5B86C09939BB}" type="presParOf" srcId="{03D90319-A734-47B3-A5AA-5B652D59E20F}" destId="{D745DA5C-34BF-46B4-8674-2C358C4D7603}" srcOrd="3" destOrd="0" presId="urn:microsoft.com/office/officeart/2018/5/layout/IconCircleLabelList"/>
    <dgm:cxn modelId="{C0EBCEDE-86C1-4E6B-858D-1FE6449EC4EB}" type="presParOf" srcId="{B46F2D45-96AA-417C-9076-D695C2BDCC5A}" destId="{74AF04DF-329F-46E0-906F-88FD0AB23D3A}" srcOrd="1" destOrd="0" presId="urn:microsoft.com/office/officeart/2018/5/layout/IconCircleLabelList"/>
    <dgm:cxn modelId="{5B332048-CD99-4095-B084-D033D62C12A7}" type="presParOf" srcId="{B46F2D45-96AA-417C-9076-D695C2BDCC5A}" destId="{6EDF786E-4F6D-46CE-82A2-0F6796F2B154}" srcOrd="2" destOrd="0" presId="urn:microsoft.com/office/officeart/2018/5/layout/IconCircleLabelList"/>
    <dgm:cxn modelId="{84BBA3F4-DBE0-45F9-8902-8A39A11CE72C}" type="presParOf" srcId="{6EDF786E-4F6D-46CE-82A2-0F6796F2B154}" destId="{8F7EBF5D-BD0C-494C-ADA9-0FC29DF4E669}" srcOrd="0" destOrd="0" presId="urn:microsoft.com/office/officeart/2018/5/layout/IconCircleLabelList"/>
    <dgm:cxn modelId="{77F6589E-7D63-4A27-B63E-73BFCA6D65B6}" type="presParOf" srcId="{6EDF786E-4F6D-46CE-82A2-0F6796F2B154}" destId="{1937552B-65A6-4289-964A-4D8EA33ED585}" srcOrd="1" destOrd="0" presId="urn:microsoft.com/office/officeart/2018/5/layout/IconCircleLabelList"/>
    <dgm:cxn modelId="{0A1C076B-C4EA-48E5-89BE-CE9D6374CF6F}" type="presParOf" srcId="{6EDF786E-4F6D-46CE-82A2-0F6796F2B154}" destId="{954CD666-D19F-49A2-8B3D-A830F0280AF9}" srcOrd="2" destOrd="0" presId="urn:microsoft.com/office/officeart/2018/5/layout/IconCircleLabelList"/>
    <dgm:cxn modelId="{B876520B-8CD8-4BF5-8641-681EE9F8E351}" type="presParOf" srcId="{6EDF786E-4F6D-46CE-82A2-0F6796F2B154}" destId="{A0959127-4578-4E91-9635-F36DE5FDA18B}" srcOrd="3" destOrd="0" presId="urn:microsoft.com/office/officeart/2018/5/layout/IconCircleLabelList"/>
    <dgm:cxn modelId="{F7D98E80-9751-432A-9EB1-A802BCDC603D}" type="presParOf" srcId="{B46F2D45-96AA-417C-9076-D695C2BDCC5A}" destId="{25D5B1DC-58F0-46ED-8780-7ACE45C97A21}" srcOrd="3" destOrd="0" presId="urn:microsoft.com/office/officeart/2018/5/layout/IconCircleLabelList"/>
    <dgm:cxn modelId="{73321DAB-47BF-49CC-A1C3-665CEB826B98}" type="presParOf" srcId="{B46F2D45-96AA-417C-9076-D695C2BDCC5A}" destId="{B793F86D-A1A4-4CC2-BF25-FBAB08734B9C}" srcOrd="4" destOrd="0" presId="urn:microsoft.com/office/officeart/2018/5/layout/IconCircleLabelList"/>
    <dgm:cxn modelId="{E1C5B067-D9D6-4131-B685-36AEFC68C8C2}" type="presParOf" srcId="{B793F86D-A1A4-4CC2-BF25-FBAB08734B9C}" destId="{592FDF6F-3DA4-4451-950A-CEE6D1C91639}" srcOrd="0" destOrd="0" presId="urn:microsoft.com/office/officeart/2018/5/layout/IconCircleLabelList"/>
    <dgm:cxn modelId="{75AC3F17-F0FB-4B68-AF67-72A97244C568}" type="presParOf" srcId="{B793F86D-A1A4-4CC2-BF25-FBAB08734B9C}" destId="{B24D23FB-69D1-439B-8859-1A377D2FEED1}" srcOrd="1" destOrd="0" presId="urn:microsoft.com/office/officeart/2018/5/layout/IconCircleLabelList"/>
    <dgm:cxn modelId="{E3554830-FE18-4DC6-A8B6-78C4A3D5BF1F}" type="presParOf" srcId="{B793F86D-A1A4-4CC2-BF25-FBAB08734B9C}" destId="{FAAC47EC-A219-4522-8A87-F24342AD7CF2}" srcOrd="2" destOrd="0" presId="urn:microsoft.com/office/officeart/2018/5/layout/IconCircleLabelList"/>
    <dgm:cxn modelId="{8665FAC5-5A3C-4FC4-A612-F7D42BA67348}" type="presParOf" srcId="{B793F86D-A1A4-4CC2-BF25-FBAB08734B9C}" destId="{49960B3A-17F5-4DE3-B225-ECCDA056635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73EA5-C70A-4E01-8B16-C9A9117B1E23}">
      <dsp:nvSpPr>
        <dsp:cNvPr id="0" name=""/>
        <dsp:cNvSpPr/>
      </dsp:nvSpPr>
      <dsp:spPr>
        <a:xfrm>
          <a:off x="599625" y="233922"/>
          <a:ext cx="1852875" cy="18528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60EC15-F2A4-4979-8FAA-65A89B1C2ED0}">
      <dsp:nvSpPr>
        <dsp:cNvPr id="0" name=""/>
        <dsp:cNvSpPr/>
      </dsp:nvSpPr>
      <dsp:spPr>
        <a:xfrm>
          <a:off x="994500" y="628797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45DA5C-34BF-46B4-8674-2C358C4D7603}">
      <dsp:nvSpPr>
        <dsp:cNvPr id="0" name=""/>
        <dsp:cNvSpPr/>
      </dsp:nvSpPr>
      <dsp:spPr>
        <a:xfrm>
          <a:off x="7313" y="2663922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Operators</a:t>
          </a:r>
        </a:p>
      </dsp:txBody>
      <dsp:txXfrm>
        <a:off x="7313" y="2663922"/>
        <a:ext cx="3037500" cy="720000"/>
      </dsp:txXfrm>
    </dsp:sp>
    <dsp:sp modelId="{8F7EBF5D-BD0C-494C-ADA9-0FC29DF4E669}">
      <dsp:nvSpPr>
        <dsp:cNvPr id="0" name=""/>
        <dsp:cNvSpPr/>
      </dsp:nvSpPr>
      <dsp:spPr>
        <a:xfrm>
          <a:off x="4168688" y="233922"/>
          <a:ext cx="1852875" cy="18528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37552B-65A6-4289-964A-4D8EA33ED585}">
      <dsp:nvSpPr>
        <dsp:cNvPr id="0" name=""/>
        <dsp:cNvSpPr/>
      </dsp:nvSpPr>
      <dsp:spPr>
        <a:xfrm>
          <a:off x="4563563" y="628797"/>
          <a:ext cx="1063125" cy="1063125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959127-4578-4E91-9635-F36DE5FDA18B}">
      <dsp:nvSpPr>
        <dsp:cNvPr id="0" name=""/>
        <dsp:cNvSpPr/>
      </dsp:nvSpPr>
      <dsp:spPr>
        <a:xfrm>
          <a:off x="3576376" y="2663922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/>
            <a:t>DataTypes</a:t>
          </a:r>
        </a:p>
      </dsp:txBody>
      <dsp:txXfrm>
        <a:off x="3576376" y="2663922"/>
        <a:ext cx="3037500" cy="720000"/>
      </dsp:txXfrm>
    </dsp:sp>
    <dsp:sp modelId="{592FDF6F-3DA4-4451-950A-CEE6D1C91639}">
      <dsp:nvSpPr>
        <dsp:cNvPr id="0" name=""/>
        <dsp:cNvSpPr/>
      </dsp:nvSpPr>
      <dsp:spPr>
        <a:xfrm>
          <a:off x="7737751" y="233922"/>
          <a:ext cx="1852875" cy="18528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4D23FB-69D1-439B-8859-1A377D2FEED1}">
      <dsp:nvSpPr>
        <dsp:cNvPr id="0" name=""/>
        <dsp:cNvSpPr/>
      </dsp:nvSpPr>
      <dsp:spPr>
        <a:xfrm>
          <a:off x="8132626" y="628797"/>
          <a:ext cx="1063125" cy="1063125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960B3A-17F5-4DE3-B225-ECCDA0566359}">
      <dsp:nvSpPr>
        <dsp:cNvPr id="0" name=""/>
        <dsp:cNvSpPr/>
      </dsp:nvSpPr>
      <dsp:spPr>
        <a:xfrm>
          <a:off x="7145438" y="2663922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Variables</a:t>
          </a:r>
        </a:p>
      </dsp:txBody>
      <dsp:txXfrm>
        <a:off x="7145438" y="2663922"/>
        <a:ext cx="303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tiff>
</file>

<file path=ppt/media/image19.png>
</file>

<file path=ppt/media/image2.tiff>
</file>

<file path=ppt/media/image20.png>
</file>

<file path=ppt/media/image21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F0730C-E9A7-3C49-B2F0-B014B8827DCE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96B44-CAD3-B54B-BD4B-44307CF6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567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Operands and operators form the foundation of any programming language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96B44-CAD3-B54B-BD4B-44307CF65C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68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Primitive Data Types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These data types are built-in or predefined data types and can be used directly by the user to declare variables. example: int, char , float, bool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96B44-CAD3-B54B-BD4B-44307CF65C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92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4AD08-0DF8-834F-B497-51A6FC5C9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venir LT Std 65 Medium" panose="020B0603020203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3A37D2-6CA4-4F4A-8363-DD5F78A82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venir LT Std 45 Book" panose="020B05020202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83CB2-DAB1-C747-A718-453C32325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0D298-0B1D-1047-A95D-69E6F8928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DD105-896A-B34E-92E4-0FBC2267B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727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2BDE3-1FA1-8648-B929-43B2AEAEA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4EF914-918B-414F-9695-3D7604826E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CD163-9C16-4A43-9C5B-379521F5D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32817-3A8C-7140-B057-4C9BE3583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844FD-EF3B-7141-9AE7-F5FBBF46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790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FFDAA4-0416-864C-9FB4-4196BCFC58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46FB71-F1F1-2648-815E-41ADEB2C6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D3F25-08EB-F54D-BE97-CB2FEF634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9068E-9682-5D44-B103-36ABDFE0E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74AB7-55A9-4C43-AF41-9F906083F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491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CCAFF-7177-0341-ABA1-E5C4CDE8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venir LT Std 55 Roman" panose="020B0503020203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180F5-321B-374E-BD02-C1D7075C0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venir LT Std 45 Book" panose="020B0502020203020204" pitchFamily="34" charset="0"/>
              </a:defRPr>
            </a:lvl1pPr>
            <a:lvl2pPr>
              <a:defRPr>
                <a:latin typeface="Avenir LT Std 45 Book" panose="020B0502020203020204" pitchFamily="34" charset="0"/>
              </a:defRPr>
            </a:lvl2pPr>
            <a:lvl3pPr>
              <a:defRPr>
                <a:latin typeface="Avenir LT Std 45 Book" panose="020B0502020203020204" pitchFamily="34" charset="0"/>
              </a:defRPr>
            </a:lvl3pPr>
            <a:lvl4pPr>
              <a:defRPr>
                <a:latin typeface="Avenir LT Std 45 Book" panose="020B0502020203020204" pitchFamily="34" charset="0"/>
              </a:defRPr>
            </a:lvl4pPr>
            <a:lvl5pPr>
              <a:defRPr>
                <a:latin typeface="Avenir LT Std 45 Book" panose="020B0502020203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C00E6-D8E2-334C-9AB2-465E83EC2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F1BC9-E36E-E740-8EEE-FEF1F4FE0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E196F-1447-FD47-A424-027DEEBEC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78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9E2F6-3EA0-8F46-AEBC-BFC780225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00E192-34FA-974E-A046-ACF1B5645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B38C6-4CEF-844B-9EAB-785E2111C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1D55E-CBBB-3043-8A27-4A615F0C5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78784-79D3-7745-92B9-4A1525244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19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D96D8-759F-6540-A7DC-0CC26F6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AE471-556E-0546-9FAD-A306734FE1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A8BBE8-42C2-9B41-A82F-167F7D4BC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1435BA-2982-7B48-A695-71786BDB1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8ED0E-3D85-9B49-B1D4-19AEAF4CA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177BE8-87DF-B045-A544-539C2F183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615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3F8A8-4C35-EB4E-A6C8-AC87559CA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50F5E-8280-4344-A160-363E3CA8F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2E069-931A-0E48-84AF-874C762067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F5302F-68C6-F344-AE51-D3F5132D4D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72B6C5-4678-AA42-924D-4702E05F1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A236AF-6C67-0F41-946F-EAD6FB972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2DF2EB-75C7-C54F-BD0C-2DB6A678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75C787-B302-DC45-BF84-23D198C3A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234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F59C2-77FA-E941-984E-417BC0541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6023FF-B2A5-8C41-B147-EB2181EAD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FE0FC7-1894-5F41-BB76-4ABD7F573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2335-20DA-E34D-B4A2-764E3BBE5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26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D736D8-C414-C746-9199-4C0DA224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A6FDB2-99D6-D147-ADF3-FF84372BF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AC20B-98CB-9148-A440-94969AEE6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69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C07D4-08F7-DA48-8805-4A314A723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2CCE9-676E-7A40-B9C5-7CC5D918D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0048E-4ACD-EE40-8C75-87EAA01A2B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677C0E-59E0-F74C-AB46-53AD2F9E4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9C807-4E05-0346-A397-6263F860E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BB484-FB2E-FC49-86DB-9F3B3E757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434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803AA-FD50-B44A-A69C-62BB1E1BA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21C4E5-1C4D-E04C-B610-7E6DB5714B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C9F60-21A4-2646-9143-8CCA6CC91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CC3D9E-34D2-6545-9286-27734F8B5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3CD7D-82A2-6C4C-AD87-AC67E3540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967D3-62CB-8249-A0F5-3FE6D954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513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14FECA-9269-A94F-88C3-16E7AF374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01B82-9403-1648-8295-9CE8EEF7A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EB626-D933-C347-BE74-AA7F9F80DF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81CE5-DFF6-1040-8A5B-EFBF2C0F23C4}" type="datetimeFigureOut">
              <a:rPr lang="en-US" smtClean="0"/>
              <a:t>2020-01-22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8F994-2667-3E49-86E9-87E5BD7944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CB931-8C02-8346-A817-188ACD19D7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F6254-5CD4-9F41-A72F-02BF6D7F9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31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LT Std 55 Roman" panose="020B05030202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LT Std 55 Roman" panose="020B0503020203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LT Std 55 Roman" panose="020B0503020203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LT Std 55 Roman" panose="020B0503020203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LT Std 55 Roman" panose="020B0503020203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LT Std 55 Roman" panose="020B05030202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QXjU9qTsYCc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7D748F-6133-FB44-AA70-4F9A9715A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4684" y="2737820"/>
            <a:ext cx="6898146" cy="2150719"/>
          </a:xfrm>
          <a:noFill/>
        </p:spPr>
        <p:txBody>
          <a:bodyPr anchor="ctr">
            <a:normAutofit fontScale="90000"/>
          </a:bodyPr>
          <a:lstStyle/>
          <a:p>
            <a:r>
              <a:rPr lang="en-US" sz="5400" dirty="0">
                <a:solidFill>
                  <a:srgbClr val="080808"/>
                </a:solidFill>
              </a:rPr>
              <a:t>Operators, Datatypes &amp; Variables</a:t>
            </a:r>
            <a:br>
              <a:rPr lang="en-US" sz="5400" dirty="0">
                <a:solidFill>
                  <a:srgbClr val="080808"/>
                </a:solidFill>
              </a:rPr>
            </a:br>
            <a:endParaRPr lang="en-US" sz="5000" dirty="0">
              <a:solidFill>
                <a:srgbClr val="080808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E15A1-9488-3A4B-9900-98C6733E3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3239" y="4161258"/>
            <a:ext cx="4165521" cy="1141851"/>
          </a:xfrm>
          <a:noFill/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80808"/>
                </a:solidFill>
              </a:rPr>
              <a:t>Prepared and presented by Daniel Gordon</a:t>
            </a:r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760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8B6424-08D7-A54A-B7BB-9D2C2D2FB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Primitive DataTypes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2C8C60CD-20DB-AA4D-8CAD-E13E21EE81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6550" y="1779588"/>
            <a:ext cx="3567113" cy="6778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1FBE9A2-2474-A640-84F2-4B2CCE5ED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550" y="1008063"/>
            <a:ext cx="3567113" cy="6889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E26E287-E043-1D43-AEF7-1F3FFE4FF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6550" y="2540000"/>
            <a:ext cx="3567113" cy="70326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F8BA994-C57B-384F-B450-A405AD34E3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6550" y="3325813"/>
            <a:ext cx="3567113" cy="8032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02C63F1-E846-D849-A6CC-FAB02AFD5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6550" y="4213225"/>
            <a:ext cx="3567113" cy="72231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14282DE-EA23-8E41-8824-1BA8664CD0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6550" y="5018088"/>
            <a:ext cx="3567113" cy="7048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2ABCF58-62F0-4A47-A7EF-D45B3D9B29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5451" y="826283"/>
            <a:ext cx="3619030" cy="603171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6DFF572-E21A-CE40-AAA7-35495ED92E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6706" y="5805487"/>
            <a:ext cx="3586958" cy="67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25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8513-1EB3-41E2-B007-7B05CCF3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has a special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AA044-47FA-4BBE-B65D-BF7173681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Computers can only understand binary, i.e. ‘1’ and ‘0’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These values can be read as High or Low, True or False and often refers to logic levels.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The code that you write is compiled straight down to binary – Hopefully you watched that </a:t>
            </a:r>
            <a:r>
              <a:rPr lang="en-US" sz="2000" dirty="0">
                <a:hlinkClick r:id="rId2"/>
              </a:rPr>
              <a:t>video</a:t>
            </a:r>
            <a:r>
              <a:rPr lang="en-US" sz="2000" dirty="0"/>
              <a:t> from the first presentation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A group of 8 bits is called a byte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2C1D84B-C9E0-4783-8FA6-E917B5007F97}"/>
              </a:ext>
            </a:extLst>
          </p:cNvPr>
          <p:cNvGrpSpPr/>
          <p:nvPr/>
        </p:nvGrpSpPr>
        <p:grpSpPr>
          <a:xfrm>
            <a:off x="3179232" y="4424716"/>
            <a:ext cx="7421039" cy="1869916"/>
            <a:chOff x="3179232" y="3866357"/>
            <a:chExt cx="7421039" cy="186991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079BCCB-A610-4F78-A00B-ACC775E80ED0}"/>
                </a:ext>
              </a:extLst>
            </p:cNvPr>
            <p:cNvSpPr txBox="1"/>
            <p:nvPr/>
          </p:nvSpPr>
          <p:spPr>
            <a:xfrm>
              <a:off x="6993468" y="4720798"/>
              <a:ext cx="360680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Consolas" panose="020B0609020204030204" pitchFamily="49" charset="0"/>
                </a:rPr>
                <a:t>(Least Significant) bit</a:t>
              </a:r>
              <a:endParaRPr lang="en-US" dirty="0">
                <a:latin typeface="Consolas" panose="020B0609020204030204" pitchFamily="49" charset="0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56CCE01-A7DB-4EA1-B11C-7E9507A140BC}"/>
                </a:ext>
              </a:extLst>
            </p:cNvPr>
            <p:cNvGrpSpPr/>
            <p:nvPr/>
          </p:nvGrpSpPr>
          <p:grpSpPr>
            <a:xfrm>
              <a:off x="3179232" y="3866357"/>
              <a:ext cx="5387622" cy="1869916"/>
              <a:chOff x="3179232" y="3866357"/>
              <a:chExt cx="5387622" cy="186991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239D2C7-A912-4AB6-AD80-F93AAA55414C}"/>
                  </a:ext>
                </a:extLst>
              </p:cNvPr>
              <p:cNvSpPr txBox="1"/>
              <p:nvPr/>
            </p:nvSpPr>
            <p:spPr>
              <a:xfrm>
                <a:off x="4605866" y="4201349"/>
                <a:ext cx="2122311" cy="40011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Consolas" panose="020B0609020204030204" pitchFamily="49" charset="0"/>
                  </a:rPr>
                  <a:t>10101010</a:t>
                </a:r>
                <a:endParaRPr lang="en-US" dirty="0">
                  <a:latin typeface="Consolas" panose="020B0609020204030204" pitchFamily="49" charset="0"/>
                </a:endParaRPr>
              </a:p>
            </p:txBody>
          </p: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0E471294-9EBA-4F5B-8CA5-089CBEA36B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28178" y="4066412"/>
                <a:ext cx="1117600" cy="2233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AC0ADA17-E0AA-4DAC-BDC5-EFF6639F18B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757333" y="4515556"/>
                <a:ext cx="338667" cy="4785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5216E197-8AE7-4A07-9515-93B11A35EB6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65334" y="4424716"/>
                <a:ext cx="903110" cy="49009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DAE35F2D-8FE2-4546-8949-053F59063E7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36725" y="4500431"/>
                <a:ext cx="581378" cy="61099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4AE0E17-4887-409A-8DCD-AC2712B29310}"/>
                  </a:ext>
                </a:extLst>
              </p:cNvPr>
              <p:cNvSpPr txBox="1"/>
              <p:nvPr/>
            </p:nvSpPr>
            <p:spPr>
              <a:xfrm>
                <a:off x="7731476" y="3866357"/>
                <a:ext cx="835378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Consolas" panose="020B0609020204030204" pitchFamily="49" charset="0"/>
                  </a:rPr>
                  <a:t>Byte</a:t>
                </a:r>
                <a:endParaRPr lang="en-US" dirty="0">
                  <a:latin typeface="Consolas" panose="020B0609020204030204" pitchFamily="49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A5A3A1C-7445-4365-B141-03256E3061D7}"/>
                  </a:ext>
                </a:extLst>
              </p:cNvPr>
              <p:cNvSpPr txBox="1"/>
              <p:nvPr/>
            </p:nvSpPr>
            <p:spPr>
              <a:xfrm>
                <a:off x="3179232" y="5028387"/>
                <a:ext cx="2709334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Consolas" panose="020B0609020204030204" pitchFamily="49" charset="0"/>
                  </a:rPr>
                  <a:t>(Most Significant) </a:t>
                </a:r>
              </a:p>
              <a:p>
                <a:pPr algn="ctr"/>
                <a:r>
                  <a:rPr lang="en-US" sz="2000" dirty="0">
                    <a:latin typeface="Consolas" panose="020B0609020204030204" pitchFamily="49" charset="0"/>
                  </a:rPr>
                  <a:t>bit</a:t>
                </a:r>
                <a:endParaRPr lang="en-US" dirty="0">
                  <a:latin typeface="Consolas" panose="020B0609020204030204" pitchFamily="49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29F6A4D-CC36-4FA5-9780-D2939889F590}"/>
                  </a:ext>
                </a:extLst>
              </p:cNvPr>
              <p:cNvSpPr txBox="1"/>
              <p:nvPr/>
            </p:nvSpPr>
            <p:spPr>
              <a:xfrm>
                <a:off x="6019798" y="4938124"/>
                <a:ext cx="609603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Consolas" panose="020B0609020204030204" pitchFamily="49" charset="0"/>
                  </a:rPr>
                  <a:t>bit</a:t>
                </a:r>
                <a:endParaRPr lang="en-US" dirty="0">
                  <a:latin typeface="Consolas" panose="020B0609020204030204" pitchFamily="49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3972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8513-1EB3-41E2-B007-7B05CCF3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has a special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AA044-47FA-4BBE-B65D-BF7173681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A byte is 8 bits, which is 2</a:t>
            </a:r>
            <a:r>
              <a:rPr lang="en-US" sz="2000" baseline="30000" dirty="0"/>
              <a:t>8</a:t>
            </a:r>
            <a:r>
              <a:rPr lang="en-US" sz="2000" baseline="-25000" dirty="0"/>
              <a:t> </a:t>
            </a:r>
            <a:r>
              <a:rPr lang="en-US" sz="2000" dirty="0"/>
              <a:t>= 256, which means the highest number we can represent is 256!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That’s not really useful, so how do computers work with higher numbers or even decimals?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Fortunately though the ASCII table (binary encoding for letters, numbers) only goes up to 256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But that’s only the English alphabet, so, we’re in the same issue again.</a:t>
            </a:r>
          </a:p>
        </p:txBody>
      </p:sp>
    </p:spTree>
    <p:extLst>
      <p:ext uri="{BB962C8B-B14F-4D97-AF65-F5344CB8AC3E}">
        <p14:creationId xmlns:p14="http://schemas.microsoft.com/office/powerpoint/2010/main" val="4498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137681-D159-2249-843D-4B3F801DF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Primitive DataTypes: Sizes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EA7D37-F536-DA4F-905C-90706BBBBD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30750" y="2249488"/>
            <a:ext cx="6765925" cy="3489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81827E-72CC-304A-806E-7485ED28A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0" y="996020"/>
            <a:ext cx="6743827" cy="116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28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7B6159-7734-4564-9E0F-C4BC43C36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276499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014AB2-9375-D243-93B9-5F31DA715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3270"/>
            <a:ext cx="2889504" cy="1345997"/>
          </a:xfrm>
        </p:spPr>
        <p:txBody>
          <a:bodyPr anchor="ctr">
            <a:normAutofit/>
          </a:bodyPr>
          <a:lstStyle/>
          <a:p>
            <a:r>
              <a:rPr lang="en-US" sz="4000" b="1" u="sng" dirty="0">
                <a:solidFill>
                  <a:schemeClr val="bg1"/>
                </a:solidFill>
              </a:rPr>
              <a:t>Modifiers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2FFB46B-05BC-4950-B18A-9593FDAE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732166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C4A1E-1324-0641-9E20-4C740E887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0436" y="503270"/>
            <a:ext cx="7522453" cy="1345997"/>
          </a:xfrm>
        </p:spPr>
        <p:txBody>
          <a:bodyPr anchor="ctr">
            <a:norm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Manipulate datatypes’ data representation or storage capacity to contain more, less or specific types of numbers.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9572FC-BD58-F349-AF53-A7D54E375D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87" r="-1" b="5053"/>
          <a:stretch/>
        </p:blipFill>
        <p:spPr>
          <a:xfrm>
            <a:off x="320040" y="2194560"/>
            <a:ext cx="11548872" cy="429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3454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05F2F-77FC-1A4D-95C1-14C9826F4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3CCDB8-80E4-C84A-9AD3-CCF50A5C3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9740" y="78670"/>
            <a:ext cx="8408670" cy="670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87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9229CB-D8CD-BF46-85E3-9D4477BFD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Avenir LT Std 45 Book" panose="020B0502020203020204" pitchFamily="34" charset="0"/>
              </a:rPr>
              <a:t>Variables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454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6850AB-5087-2E44-8631-3E4D62B5F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7B902-D5B4-1149-A3AC-152FF1570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 anchor="ctr">
            <a:normAutofit/>
          </a:bodyPr>
          <a:lstStyle/>
          <a:p>
            <a:r>
              <a:rPr lang="en-US" dirty="0"/>
              <a:t>A referable name given to a memory location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Allows operators to locate and modify the information at that location.</a:t>
            </a:r>
          </a:p>
          <a:p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E4E2AA-B3FB-524C-B32F-373673A666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13" b="-2"/>
          <a:stretch/>
        </p:blipFill>
        <p:spPr>
          <a:xfrm>
            <a:off x="5811621" y="1718998"/>
            <a:ext cx="6057334" cy="3790262"/>
          </a:xfrm>
          <a:custGeom>
            <a:avLst/>
            <a:gdLst>
              <a:gd name="connsiteX0" fmla="*/ 143704 w 4777381"/>
              <a:gd name="connsiteY0" fmla="*/ 0 h 5643794"/>
              <a:gd name="connsiteX1" fmla="*/ 4633677 w 4777381"/>
              <a:gd name="connsiteY1" fmla="*/ 0 h 5643794"/>
              <a:gd name="connsiteX2" fmla="*/ 4777381 w 4777381"/>
              <a:gd name="connsiteY2" fmla="*/ 143704 h 5643794"/>
              <a:gd name="connsiteX3" fmla="*/ 4777381 w 4777381"/>
              <a:gd name="connsiteY3" fmla="*/ 5500090 h 5643794"/>
              <a:gd name="connsiteX4" fmla="*/ 4633677 w 4777381"/>
              <a:gd name="connsiteY4" fmla="*/ 5643794 h 5643794"/>
              <a:gd name="connsiteX5" fmla="*/ 143704 w 4777381"/>
              <a:gd name="connsiteY5" fmla="*/ 5643794 h 5643794"/>
              <a:gd name="connsiteX6" fmla="*/ 0 w 4777381"/>
              <a:gd name="connsiteY6" fmla="*/ 5500090 h 5643794"/>
              <a:gd name="connsiteX7" fmla="*/ 0 w 4777381"/>
              <a:gd name="connsiteY7" fmla="*/ 143704 h 5643794"/>
              <a:gd name="connsiteX8" fmla="*/ 143704 w 4777381"/>
              <a:gd name="connsiteY8" fmla="*/ 0 h 5643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3714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A48AD1-C253-4935-97E6-CDAF06079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431" y="1536290"/>
            <a:ext cx="4760295" cy="4393993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3000" dirty="0"/>
              <a:t>There are three types in C++:</a:t>
            </a:r>
          </a:p>
          <a:p>
            <a:pPr marL="342900" indent="-342900">
              <a:buFont typeface="+mj-lt"/>
              <a:buAutoNum type="arabicParenR"/>
            </a:pPr>
            <a:r>
              <a:rPr lang="en-US" sz="2300" dirty="0"/>
              <a:t>Local:</a:t>
            </a:r>
          </a:p>
          <a:p>
            <a:pPr marL="457200" lvl="1" indent="0">
              <a:buNone/>
            </a:pPr>
            <a:r>
              <a:rPr lang="en-US" sz="1800" dirty="0"/>
              <a:t>-&gt;  Variable(s) declared in a block of code</a:t>
            </a:r>
          </a:p>
          <a:p>
            <a:pPr marL="457200" lvl="1" indent="0">
              <a:buNone/>
            </a:pPr>
            <a:endParaRPr lang="en-US" sz="1400" dirty="0"/>
          </a:p>
          <a:p>
            <a:pPr marL="342900" indent="-342900">
              <a:buFont typeface="+mj-lt"/>
              <a:buAutoNum type="arabicParenR"/>
            </a:pPr>
            <a:r>
              <a:rPr lang="en-US" sz="2300" dirty="0"/>
              <a:t>Instance:</a:t>
            </a:r>
          </a:p>
          <a:p>
            <a:pPr marL="457200" lvl="1" indent="0">
              <a:buNone/>
            </a:pPr>
            <a:r>
              <a:rPr lang="en-US" sz="1800" dirty="0"/>
              <a:t>-&gt;  Variable(s) defined outside a function or class</a:t>
            </a:r>
          </a:p>
          <a:p>
            <a:pPr marL="457200" lvl="1" indent="0">
              <a:buNone/>
            </a:pPr>
            <a:endParaRPr lang="en-US" sz="1400" dirty="0"/>
          </a:p>
          <a:p>
            <a:pPr marL="342900" indent="-342900">
              <a:buFont typeface="+mj-lt"/>
              <a:buAutoNum type="arabicParenR"/>
            </a:pPr>
            <a:r>
              <a:rPr lang="en-US" sz="2300" dirty="0"/>
              <a:t>Static: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1800" dirty="0"/>
              <a:t>-&gt;  Variable(s) declared and located similarly to an instance one. However, it includes the keyword “static” and is stored differently. 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ADA75E-DD75-2243-BC93-12E8CC4CB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2" r="3591"/>
          <a:stretch/>
        </p:blipFill>
        <p:spPr>
          <a:xfrm>
            <a:off x="4946726" y="640081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00280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975DB-B2BE-D144-89AB-E52C945CD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/>
              <a:t>Recap: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51E108-B25E-0D4E-A01A-323196746E78}"/>
              </a:ext>
            </a:extLst>
          </p:cNvPr>
          <p:cNvSpPr txBox="1"/>
          <p:nvPr/>
        </p:nvSpPr>
        <p:spPr>
          <a:xfrm>
            <a:off x="2366682" y="3818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464D0AC1-0C75-457F-BB40-B1E9F951C5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6684307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6519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297797-5C89-4791-8204-AB071FA1F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5975DB-B2BE-D144-89AB-E52C945CD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804064" cy="5571065"/>
          </a:xfrm>
        </p:spPr>
        <p:txBody>
          <a:bodyPr>
            <a:normAutofit/>
          </a:bodyPr>
          <a:lstStyle/>
          <a:p>
            <a:r>
              <a:rPr lang="en-US" sz="6000" dirty="0"/>
              <a:t>Overview: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FC7BF-A43B-CC45-814D-344733FD3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998" y="643467"/>
            <a:ext cx="5457533" cy="5571065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4000" dirty="0"/>
              <a:t>Operators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4000" dirty="0"/>
              <a:t>Datatypes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sz="4000" dirty="0"/>
              <a:t>Variables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026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428E7C-CF72-4177-B907-662EDCB35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884544" y="2265762"/>
            <a:ext cx="6329167" cy="2547872"/>
            <a:chOff x="-2412483" y="5117355"/>
            <a:chExt cx="4342728" cy="1748210"/>
          </a:xfrm>
        </p:grpSpPr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E2C38613-1CC6-42DF-9D5B-1C3CFF915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566174" y="5117355"/>
              <a:ext cx="3496419" cy="1748210"/>
            </a:xfrm>
            <a:prstGeom prst="triangle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FA88567F-0B25-4895-A6DF-304638BE5B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412483" y="6202815"/>
              <a:ext cx="1325500" cy="662750"/>
            </a:xfrm>
            <a:prstGeom prst="triangle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B7A2B20-C280-41CF-965D-FA68DA2BD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883073" y="-1094168"/>
            <a:ext cx="4864676" cy="3807333"/>
          </a:xfrm>
          <a:custGeom>
            <a:avLst/>
            <a:gdLst>
              <a:gd name="connsiteX0" fmla="*/ 0 w 4864676"/>
              <a:gd name="connsiteY0" fmla="*/ 3191201 h 3807333"/>
              <a:gd name="connsiteX1" fmla="*/ 3191202 w 4864676"/>
              <a:gd name="connsiteY1" fmla="*/ 0 h 3807333"/>
              <a:gd name="connsiteX2" fmla="*/ 4864676 w 4864676"/>
              <a:gd name="connsiteY2" fmla="*/ 1673474 h 3807333"/>
              <a:gd name="connsiteX3" fmla="*/ 4864676 w 4864676"/>
              <a:gd name="connsiteY3" fmla="*/ 3807333 h 3807333"/>
              <a:gd name="connsiteX4" fmla="*/ 0 w 4864676"/>
              <a:gd name="connsiteY4" fmla="*/ 3807333 h 380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3807333">
                <a:moveTo>
                  <a:pt x="0" y="3191201"/>
                </a:moveTo>
                <a:lnTo>
                  <a:pt x="3191202" y="0"/>
                </a:lnTo>
                <a:lnTo>
                  <a:pt x="4864676" y="1673474"/>
                </a:lnTo>
                <a:lnTo>
                  <a:pt x="4864676" y="3807333"/>
                </a:lnTo>
                <a:lnTo>
                  <a:pt x="0" y="380733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F218E6-E246-4EBB-BA8D-DB65AB59A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283537" y="3632636"/>
            <a:ext cx="1185708" cy="1185708"/>
          </a:xfrm>
          <a:custGeom>
            <a:avLst/>
            <a:gdLst>
              <a:gd name="connsiteX0" fmla="*/ 0 w 1185708"/>
              <a:gd name="connsiteY0" fmla="*/ 0 h 1185708"/>
              <a:gd name="connsiteX1" fmla="*/ 454971 w 1185708"/>
              <a:gd name="connsiteY1" fmla="*/ 0 h 1185708"/>
              <a:gd name="connsiteX2" fmla="*/ 1185708 w 1185708"/>
              <a:gd name="connsiteY2" fmla="*/ 730737 h 1185708"/>
              <a:gd name="connsiteX3" fmla="*/ 1185708 w 1185708"/>
              <a:gd name="connsiteY3" fmla="*/ 1185708 h 1185708"/>
              <a:gd name="connsiteX4" fmla="*/ 0 w 1185708"/>
              <a:gd name="connsiteY4" fmla="*/ 1185708 h 1185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5708" h="1185708">
                <a:moveTo>
                  <a:pt x="0" y="0"/>
                </a:moveTo>
                <a:lnTo>
                  <a:pt x="454971" y="0"/>
                </a:lnTo>
                <a:lnTo>
                  <a:pt x="1185708" y="730737"/>
                </a:lnTo>
                <a:lnTo>
                  <a:pt x="1185708" y="1185708"/>
                </a:lnTo>
                <a:lnTo>
                  <a:pt x="0" y="1185708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B9D26D-939B-4838-886B-07E227F3A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303927" y="5624986"/>
            <a:ext cx="989294" cy="989294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0A80B01-7FDA-4264-BAC7-CA797D496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2" y="-723949"/>
            <a:ext cx="5389379" cy="5389379"/>
          </a:xfrm>
          <a:custGeom>
            <a:avLst/>
            <a:gdLst>
              <a:gd name="connsiteX0" fmla="*/ 0 w 5389379"/>
              <a:gd name="connsiteY0" fmla="*/ 2602331 h 5389379"/>
              <a:gd name="connsiteX1" fmla="*/ 2602331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5389379 h 5389379"/>
              <a:gd name="connsiteX4" fmla="*/ 0 w 5389379"/>
              <a:gd name="connsiteY4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9379" h="5389379">
                <a:moveTo>
                  <a:pt x="0" y="2602331"/>
                </a:moveTo>
                <a:lnTo>
                  <a:pt x="2602331" y="0"/>
                </a:lnTo>
                <a:lnTo>
                  <a:pt x="5389379" y="0"/>
                </a:lnTo>
                <a:lnTo>
                  <a:pt x="5389379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49E75B4-6C35-495B-850B-28CDE6E39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4" y="-1424977"/>
            <a:ext cx="6791435" cy="6791435"/>
          </a:xfrm>
          <a:custGeom>
            <a:avLst/>
            <a:gdLst>
              <a:gd name="connsiteX0" fmla="*/ 0 w 6791435"/>
              <a:gd name="connsiteY0" fmla="*/ 4004387 h 6791435"/>
              <a:gd name="connsiteX1" fmla="*/ 81158 w 6791435"/>
              <a:gd name="connsiteY1" fmla="*/ 3923229 h 6791435"/>
              <a:gd name="connsiteX2" fmla="*/ 81158 w 6791435"/>
              <a:gd name="connsiteY2" fmla="*/ 6710277 h 6791435"/>
              <a:gd name="connsiteX3" fmla="*/ 6710277 w 6791435"/>
              <a:gd name="connsiteY3" fmla="*/ 6710277 h 6791435"/>
              <a:gd name="connsiteX4" fmla="*/ 6710277 w 6791435"/>
              <a:gd name="connsiteY4" fmla="*/ 81158 h 6791435"/>
              <a:gd name="connsiteX5" fmla="*/ 3923229 w 6791435"/>
              <a:gd name="connsiteY5" fmla="*/ 81158 h 6791435"/>
              <a:gd name="connsiteX6" fmla="*/ 4004387 w 6791435"/>
              <a:gd name="connsiteY6" fmla="*/ 0 h 6791435"/>
              <a:gd name="connsiteX7" fmla="*/ 6791435 w 6791435"/>
              <a:gd name="connsiteY7" fmla="*/ 0 h 6791435"/>
              <a:gd name="connsiteX8" fmla="*/ 6791435 w 6791435"/>
              <a:gd name="connsiteY8" fmla="*/ 6791435 h 6791435"/>
              <a:gd name="connsiteX9" fmla="*/ 0 w 6791435"/>
              <a:gd name="connsiteY9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791435" h="6791435">
                <a:moveTo>
                  <a:pt x="0" y="4004387"/>
                </a:moveTo>
                <a:lnTo>
                  <a:pt x="81158" y="3923229"/>
                </a:lnTo>
                <a:lnTo>
                  <a:pt x="81158" y="6710277"/>
                </a:lnTo>
                <a:lnTo>
                  <a:pt x="6710277" y="6710277"/>
                </a:lnTo>
                <a:lnTo>
                  <a:pt x="6710277" y="81158"/>
                </a:lnTo>
                <a:lnTo>
                  <a:pt x="3923229" y="81158"/>
                </a:lnTo>
                <a:lnTo>
                  <a:pt x="4004387" y="0"/>
                </a:lnTo>
                <a:lnTo>
                  <a:pt x="6791435" y="0"/>
                </a:lnTo>
                <a:lnTo>
                  <a:pt x="679143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C1DF6-0216-E44B-9871-1594B1BCA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7021" y="1036416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000" dirty="0"/>
              <a:t>What are Operators?</a:t>
            </a:r>
            <a:endParaRPr lang="en-US" sz="5000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0EB2D58A-B2F2-4B07-9595-4FED1037F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67461" y="5398157"/>
            <a:ext cx="2934814" cy="146740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DEB95C3F-0968-4E23-80BD-35CE22E8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5580" y="5117355"/>
            <a:ext cx="3496419" cy="174821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6E9C92B-1893-4BFE-B7CF-905EB3F87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9271" y="5949259"/>
            <a:ext cx="1832612" cy="91630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681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51BA8E-1881-5F4A-96B8-BF6365BEC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US" sz="5000" dirty="0"/>
              <a:t>Operators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C2E501B-6433-4760-A9CF-0B4EEFA04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422" y="1825625"/>
            <a:ext cx="5444973" cy="4351338"/>
          </a:xfrm>
        </p:spPr>
        <p:txBody>
          <a:bodyPr anchor="ctr">
            <a:normAutofit/>
          </a:bodyPr>
          <a:lstStyle/>
          <a:p>
            <a:r>
              <a:rPr lang="en-US" sz="2500" dirty="0"/>
              <a:t>Symbols performing mathematical and logical computations operands</a:t>
            </a:r>
          </a:p>
          <a:p>
            <a:pPr marL="0" indent="0">
              <a:buNone/>
            </a:pPr>
            <a:endParaRPr lang="en-US" sz="2500" dirty="0"/>
          </a:p>
          <a:p>
            <a:r>
              <a:rPr lang="en-US" sz="2500" dirty="0"/>
              <a:t>Operands are the input to a process (mathematical or logical)</a:t>
            </a:r>
          </a:p>
          <a:p>
            <a:pPr marL="0" indent="0">
              <a:buNone/>
            </a:pPr>
            <a:endParaRPr lang="en-US" sz="2500" dirty="0"/>
          </a:p>
          <a:p>
            <a:r>
              <a:rPr lang="en-US" sz="2500" dirty="0"/>
              <a:t>Operators execute computation on operands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BCA3FB75-C0BD-D446-A7D9-1CE28A0834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34" r="-3" b="5494"/>
          <a:stretch/>
        </p:blipFill>
        <p:spPr>
          <a:xfrm>
            <a:off x="6261607" y="1"/>
            <a:ext cx="3519312" cy="3007909"/>
          </a:xfrm>
          <a:custGeom>
            <a:avLst/>
            <a:gdLst>
              <a:gd name="connsiteX0" fmla="*/ 519780 w 3519312"/>
              <a:gd name="connsiteY0" fmla="*/ 0 h 3007909"/>
              <a:gd name="connsiteX1" fmla="*/ 2999532 w 3519312"/>
              <a:gd name="connsiteY1" fmla="*/ 0 h 3007909"/>
              <a:gd name="connsiteX2" fmla="*/ 3003921 w 3519312"/>
              <a:gd name="connsiteY2" fmla="*/ 3989 h 3007909"/>
              <a:gd name="connsiteX3" fmla="*/ 3519312 w 3519312"/>
              <a:gd name="connsiteY3" fmla="*/ 1248253 h 3007909"/>
              <a:gd name="connsiteX4" fmla="*/ 1759656 w 3519312"/>
              <a:gd name="connsiteY4" fmla="*/ 3007909 h 3007909"/>
              <a:gd name="connsiteX5" fmla="*/ 0 w 3519312"/>
              <a:gd name="connsiteY5" fmla="*/ 1248253 h 3007909"/>
              <a:gd name="connsiteX6" fmla="*/ 515392 w 3519312"/>
              <a:gd name="connsiteY6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8C1E7C-D4B1-6A48-8B8B-FEB91E1FD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2127" y="3685896"/>
            <a:ext cx="4556701" cy="276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60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7F9D72-AFBD-C54D-80D1-466FB03EDC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303" b="124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40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14295C-951C-1F48-81EE-3AC28AF74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2517464"/>
            <a:ext cx="6795537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Let’s Code With Operators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04DC8-2CC9-4748-9466-15889A5C8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" y="1825624"/>
            <a:ext cx="6549390" cy="4940935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0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C1F29-3EAF-414E-82FD-E127D01AC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010" y="365125"/>
            <a:ext cx="10515600" cy="688171"/>
          </a:xfrm>
        </p:spPr>
        <p:txBody>
          <a:bodyPr>
            <a:normAutofit fontScale="90000"/>
          </a:bodyPr>
          <a:lstStyle/>
          <a:p>
            <a:r>
              <a:rPr lang="en-US" dirty="0"/>
              <a:t>Let’s code with operators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301944A-ECFF-4A6A-9959-C2703D9510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98" y="103132"/>
            <a:ext cx="12099402" cy="68172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source: https://overiq.com/1c-programming-101/arithmetic-operators-in-c/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//Here we use 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instead of iostream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//It's up to you as to which one you'd like to use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//Declare and initialize variable a and 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int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7,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7; </a:t>
            </a:r>
            <a:r>
              <a:rPr lang="en-US" altLang="en-US" sz="1900" dirty="0">
                <a:solidFill>
                  <a:srgbClr val="008000"/>
                </a:solidFill>
                <a:latin typeface="Consolas" panose="020B0609020204030204" pitchFamily="49" charset="0"/>
              </a:rPr>
              <a:t>//Use this line for now, it’ll become clearer later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+ b =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142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- b =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-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//128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* b =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//??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/ b =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/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because both operands are integer result will be an integer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%% b =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%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% operator returns the remainder of 11/4 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i.e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3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// We want to find what a not equal to be using the operator: !=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!= b =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!=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== b =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==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&amp;&amp; b =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&amp;&amp;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&amp; b =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&amp;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*= b 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*=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 = 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 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 =  %d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B776F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   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 return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0; </a:t>
            </a:r>
            <a:r>
              <a:rPr lang="en-US" altLang="en-US" sz="1900" dirty="0">
                <a:solidFill>
                  <a:srgbClr val="008000"/>
                </a:solidFill>
                <a:latin typeface="Consolas" panose="020B0609020204030204" pitchFamily="49" charset="0"/>
              </a:rPr>
              <a:t>// Signal to operating system everything works fine</a:t>
            </a:r>
            <a:r>
              <a:rPr lang="en-US" altLang="en-US" sz="1900" dirty="0">
                <a:solidFill>
                  <a:srgbClr val="000000"/>
                </a:solidFill>
                <a:latin typeface="Consolas" panose="020B0609020204030204" pitchFamily="49" charset="0"/>
              </a:rPr>
              <a:t>     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195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001AFEA-2442-4A9F-BA37-8C469F306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C1DF6-0216-E44B-9871-1594B1BCA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908" y="637046"/>
            <a:ext cx="5174207" cy="29714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rgbClr val="FFFFFF"/>
                </a:solidFill>
                <a:latin typeface="Avenir LT Std 35 Light" panose="020B0402020203020204" pitchFamily="34" charset="0"/>
              </a:rPr>
              <a:t>Data…types?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Block Arc 12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872052">
            <a:off x="6113252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52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6BFB05-5B41-DE45-8FA9-3D5662A92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75" r="1" b="12938"/>
          <a:stretch/>
        </p:blipFill>
        <p:spPr>
          <a:xfrm>
            <a:off x="643467" y="643467"/>
            <a:ext cx="1090506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19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EB6C229EE6BC42B789D11FEDBEA74B" ma:contentTypeVersion="2" ma:contentTypeDescription="Create a new document." ma:contentTypeScope="" ma:versionID="be1c0da2d621c42a81d85e24a495122b">
  <xsd:schema xmlns:xsd="http://www.w3.org/2001/XMLSchema" xmlns:xs="http://www.w3.org/2001/XMLSchema" xmlns:p="http://schemas.microsoft.com/office/2006/metadata/properties" xmlns:ns2="1505ac12-02ab-496d-80da-9474925b9174" targetNamespace="http://schemas.microsoft.com/office/2006/metadata/properties" ma:root="true" ma:fieldsID="5300706edc7b0dd4dad487d49e213cde" ns2:_="">
    <xsd:import namespace="1505ac12-02ab-496d-80da-9474925b917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05ac12-02ab-496d-80da-9474925b91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702589-F963-4638-8B4E-B468F12113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83FE78-571F-495D-A69E-9A19088F315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C8417A3-98A7-42E0-8979-9AD03CE6AD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505ac12-02ab-496d-80da-9474925b917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1414</TotalTime>
  <Words>703</Words>
  <Application>Microsoft Office PowerPoint</Application>
  <PresentationFormat>Widescreen</PresentationFormat>
  <Paragraphs>81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Avenir LT Std 35 Light</vt:lpstr>
      <vt:lpstr>Avenir LT Std 45 Book</vt:lpstr>
      <vt:lpstr>Avenir LT Std 55 Roman</vt:lpstr>
      <vt:lpstr>Avenir LT Std 65 Medium</vt:lpstr>
      <vt:lpstr>Calibri</vt:lpstr>
      <vt:lpstr>Calibri Light</vt:lpstr>
      <vt:lpstr>Consolas</vt:lpstr>
      <vt:lpstr>Office Theme</vt:lpstr>
      <vt:lpstr>Operators, Datatypes &amp; Variables </vt:lpstr>
      <vt:lpstr>Overview:</vt:lpstr>
      <vt:lpstr>What are Operators?</vt:lpstr>
      <vt:lpstr>Operators</vt:lpstr>
      <vt:lpstr>PowerPoint Presentation</vt:lpstr>
      <vt:lpstr>Let’s Code With Operators</vt:lpstr>
      <vt:lpstr>Let’s code with operators</vt:lpstr>
      <vt:lpstr>Data…types?</vt:lpstr>
      <vt:lpstr>PowerPoint Presentation</vt:lpstr>
      <vt:lpstr>Primitive DataTypes</vt:lpstr>
      <vt:lpstr>Data has a special representation</vt:lpstr>
      <vt:lpstr>Data has a special representation</vt:lpstr>
      <vt:lpstr>Primitive DataTypes: Sizes</vt:lpstr>
      <vt:lpstr>Modifiers</vt:lpstr>
      <vt:lpstr>PowerPoint Presentation</vt:lpstr>
      <vt:lpstr>Variables</vt:lpstr>
      <vt:lpstr>Variables</vt:lpstr>
      <vt:lpstr>PowerPoint Presentation</vt:lpstr>
      <vt:lpstr>Recap: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1: Basic C++ Concepts</dc:title>
  <dc:creator>Daniel Gordon</dc:creator>
  <cp:lastModifiedBy>Simeon Ramjit</cp:lastModifiedBy>
  <cp:revision>16</cp:revision>
  <dcterms:created xsi:type="dcterms:W3CDTF">2020-01-13T16:32:34Z</dcterms:created>
  <dcterms:modified xsi:type="dcterms:W3CDTF">2020-01-22T21:27:04Z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0x010100AFEB6C229EE6BC42B789D11FEDBEA74B</vt:lpwstr>
  </property>
</Properties>
</file>